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Bold" charset="1" panose="00000000000000000000"/>
      <p:regular r:id="rId10"/>
    </p:embeddedFont>
    <p:embeddedFont>
      <p:font typeface="Open Sans Bold Bold" charset="1" panose="00000000000000000000"/>
      <p:regular r:id="rId11"/>
    </p:embeddedFont>
    <p:embeddedFont>
      <p:font typeface="Open Sans Bold Italics" charset="1" panose="00000000000000000000"/>
      <p:regular r:id="rId12"/>
    </p:embeddedFont>
    <p:embeddedFont>
      <p:font typeface="Open Sans Bold Bold Italics" charset="1" panose="00000000000000000000"/>
      <p:regular r:id="rId13"/>
    </p:embeddedFont>
    <p:embeddedFont>
      <p:font typeface="Cooper Hewitt" charset="1" panose="00000000000000000000"/>
      <p:regular r:id="rId14"/>
    </p:embeddedFont>
    <p:embeddedFont>
      <p:font typeface="Cooper Hewitt Bold" charset="1" panose="00000000000000000000"/>
      <p:regular r:id="rId15"/>
    </p:embeddedFont>
    <p:embeddedFont>
      <p:font typeface="Cooper Hewitt Italics" charset="1" panose="00000000000000000000"/>
      <p:regular r:id="rId16"/>
    </p:embeddedFont>
    <p:embeddedFont>
      <p:font typeface="Cooper Hewitt Bold Italics" charset="1" panose="00000000000000000000"/>
      <p:regular r:id="rId17"/>
    </p:embeddedFont>
    <p:embeddedFont>
      <p:font typeface="Cooper Hewitt Thin" charset="1" panose="00000000000000000000"/>
      <p:regular r:id="rId18"/>
    </p:embeddedFont>
    <p:embeddedFont>
      <p:font typeface="Cooper Hewitt Thin Italics" charset="1" panose="00000000000000000000"/>
      <p:regular r:id="rId19"/>
    </p:embeddedFont>
    <p:embeddedFont>
      <p:font typeface="Cooper Hewitt Light" charset="1" panose="00000000000000000000"/>
      <p:regular r:id="rId20"/>
    </p:embeddedFont>
    <p:embeddedFont>
      <p:font typeface="Cooper Hewitt Light Italics" charset="1" panose="00000000000000000000"/>
      <p:regular r:id="rId21"/>
    </p:embeddedFont>
    <p:embeddedFont>
      <p:font typeface="Cooper Hewitt Heavy" charset="1" panose="00000000000000000000"/>
      <p:regular r:id="rId22"/>
    </p:embeddedFont>
    <p:embeddedFont>
      <p:font typeface="Cooper Hewitt Heavy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1.png" Type="http://schemas.openxmlformats.org/officeDocument/2006/relationships/image"/><Relationship Id="rId5" Target="../media/image2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https://clinexapp.vercel.app" TargetMode="External" Type="http://schemas.openxmlformats.org/officeDocument/2006/relationships/hyperlink"/><Relationship Id="rId8" Target="https://github.com/faytey/Clinex#readme"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https://goerli.voyager.online/contract/0x01cb296d5ae3f94e244b4332b99033fb22987d9e46252414f905fece3032b23f" TargetMode="External" Type="http://schemas.openxmlformats.org/officeDocument/2006/relationships/hyperlink"/><Relationship Id="rId8" Target="https://goerli.voyager.online/contract/0x05e5aac54bfb81faf747f7064197736626fd0a7f412c77755d9da7f40ca1c015" TargetMode="External" Type="http://schemas.openxmlformats.org/officeDocument/2006/relationships/hyperlink"/><Relationship Id="rId9" Target="https://goerli.voyager.online/contract/0x05e5aac54bfb81faf747f7064197736626fd0a7f412c77755d9da7f40ca1c015"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9828717" y="804279"/>
            <a:ext cx="8459283" cy="8229600"/>
          </a:xfrm>
          <a:custGeom>
            <a:avLst/>
            <a:gdLst/>
            <a:ahLst/>
            <a:cxnLst/>
            <a:rect r="r" b="b" t="t" l="l"/>
            <a:pathLst>
              <a:path h="8229600" w="8459283">
                <a:moveTo>
                  <a:pt x="0" y="0"/>
                </a:moveTo>
                <a:lnTo>
                  <a:pt x="8459283" y="0"/>
                </a:lnTo>
                <a:lnTo>
                  <a:pt x="8459283" y="8229600"/>
                </a:lnTo>
                <a:lnTo>
                  <a:pt x="0" y="8229600"/>
                </a:lnTo>
                <a:lnTo>
                  <a:pt x="0" y="0"/>
                </a:lnTo>
                <a:close/>
              </a:path>
            </a:pathLst>
          </a:custGeom>
          <a:blipFill>
            <a:blip r:embed="rId2"/>
            <a:stretch>
              <a:fillRect l="-20167" t="0" r="-25760" b="0"/>
            </a:stretch>
          </a:blipFill>
        </p:spPr>
      </p:sp>
      <p:sp>
        <p:nvSpPr>
          <p:cNvPr name="Freeform 3" id="3"/>
          <p:cNvSpPr/>
          <p:nvPr/>
        </p:nvSpPr>
        <p:spPr>
          <a:xfrm flipH="false" flipV="false" rot="1421545">
            <a:off x="-737914" y="8458059"/>
            <a:ext cx="3533227" cy="2890822"/>
          </a:xfrm>
          <a:custGeom>
            <a:avLst/>
            <a:gdLst/>
            <a:ahLst/>
            <a:cxnLst/>
            <a:rect r="r" b="b" t="t" l="l"/>
            <a:pathLst>
              <a:path h="2890822" w="3533227">
                <a:moveTo>
                  <a:pt x="0" y="0"/>
                </a:moveTo>
                <a:lnTo>
                  <a:pt x="3533228" y="0"/>
                </a:lnTo>
                <a:lnTo>
                  <a:pt x="3533228" y="2890823"/>
                </a:lnTo>
                <a:lnTo>
                  <a:pt x="0" y="28908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71105" y="0"/>
            <a:ext cx="10140774" cy="5704186"/>
          </a:xfrm>
          <a:custGeom>
            <a:avLst/>
            <a:gdLst/>
            <a:ahLst/>
            <a:cxnLst/>
            <a:rect r="r" b="b" t="t" l="l"/>
            <a:pathLst>
              <a:path h="5704186" w="10140774">
                <a:moveTo>
                  <a:pt x="0" y="0"/>
                </a:moveTo>
                <a:lnTo>
                  <a:pt x="10140774" y="0"/>
                </a:lnTo>
                <a:lnTo>
                  <a:pt x="10140774" y="5704186"/>
                </a:lnTo>
                <a:lnTo>
                  <a:pt x="0" y="5704186"/>
                </a:lnTo>
                <a:lnTo>
                  <a:pt x="0" y="0"/>
                </a:lnTo>
                <a:close/>
              </a:path>
            </a:pathLst>
          </a:custGeom>
          <a:blipFill>
            <a:blip r:embed="rId5"/>
            <a:stretch>
              <a:fillRect l="0" t="0" r="0" b="0"/>
            </a:stretch>
          </a:blipFill>
        </p:spPr>
      </p:sp>
      <p:sp>
        <p:nvSpPr>
          <p:cNvPr name="TextBox 5" id="5"/>
          <p:cNvSpPr txBox="true"/>
          <p:nvPr/>
        </p:nvSpPr>
        <p:spPr>
          <a:xfrm rot="0">
            <a:off x="719470" y="4950750"/>
            <a:ext cx="9582389" cy="3066623"/>
          </a:xfrm>
          <a:prstGeom prst="rect">
            <a:avLst/>
          </a:prstGeom>
        </p:spPr>
        <p:txBody>
          <a:bodyPr anchor="t" rtlCol="false" tIns="0" lIns="0" bIns="0" rIns="0">
            <a:spAutoFit/>
          </a:bodyPr>
          <a:lstStyle/>
          <a:p>
            <a:pPr>
              <a:lnSpc>
                <a:spcPts val="8081"/>
              </a:lnSpc>
            </a:pPr>
            <a:r>
              <a:rPr lang="en-US" sz="7346">
                <a:solidFill>
                  <a:srgbClr val="39DD4E"/>
                </a:solidFill>
                <a:latin typeface="Open Sans Bold"/>
              </a:rPr>
              <a:t>THE PLANET'S ULTIMATE CLIMATE CHANGE SOLUTION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15094289" y="-2449234"/>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401321" y="631873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675934" y="1223214"/>
            <a:ext cx="8561404" cy="1795780"/>
          </a:xfrm>
          <a:prstGeom prst="rect">
            <a:avLst/>
          </a:prstGeom>
        </p:spPr>
        <p:txBody>
          <a:bodyPr anchor="t" rtlCol="false" tIns="0" lIns="0" bIns="0" rIns="0">
            <a:spAutoFit/>
          </a:bodyPr>
          <a:lstStyle/>
          <a:p>
            <a:pPr>
              <a:lnSpc>
                <a:spcPts val="7039"/>
              </a:lnSpc>
            </a:pPr>
            <a:r>
              <a:rPr lang="en-US" sz="6399">
                <a:solidFill>
                  <a:srgbClr val="39DD4E"/>
                </a:solidFill>
                <a:latin typeface="Open Sans Bold"/>
              </a:rPr>
              <a:t>THE CLINEX BLOG</a:t>
            </a:r>
          </a:p>
          <a:p>
            <a:pPr>
              <a:lnSpc>
                <a:spcPts val="7039"/>
              </a:lnSpc>
            </a:pPr>
            <a:r>
              <a:rPr lang="en-US" sz="6399">
                <a:solidFill>
                  <a:srgbClr val="39DD4E"/>
                </a:solidFill>
                <a:latin typeface="Open Sans Bold"/>
              </a:rPr>
              <a:t> </a:t>
            </a:r>
          </a:p>
        </p:txBody>
      </p:sp>
      <p:sp>
        <p:nvSpPr>
          <p:cNvPr name="TextBox 5" id="5"/>
          <p:cNvSpPr txBox="true"/>
          <p:nvPr/>
        </p:nvSpPr>
        <p:spPr>
          <a:xfrm rot="0">
            <a:off x="10675934" y="2209458"/>
            <a:ext cx="7612066" cy="3470681"/>
          </a:xfrm>
          <a:prstGeom prst="rect">
            <a:avLst/>
          </a:prstGeom>
        </p:spPr>
        <p:txBody>
          <a:bodyPr anchor="t" rtlCol="false" tIns="0" lIns="0" bIns="0" rIns="0">
            <a:spAutoFit/>
          </a:bodyPr>
          <a:lstStyle/>
          <a:p>
            <a:pPr>
              <a:lnSpc>
                <a:spcPts val="4550"/>
              </a:lnSpc>
            </a:pPr>
            <a:r>
              <a:rPr lang="en-US" sz="3250">
                <a:solidFill>
                  <a:srgbClr val="FFFFFF"/>
                </a:solidFill>
                <a:latin typeface="Arimo"/>
              </a:rPr>
              <a:t>The CliNex blog serves to update the community on global climate change and the activities of CliNex members. The blog is maintained by an admin dashboard which the site's webmaster uses to add, update or delete blog posts.. </a:t>
            </a:r>
          </a:p>
        </p:txBody>
      </p:sp>
      <p:sp>
        <p:nvSpPr>
          <p:cNvPr name="Freeform 6" id="6"/>
          <p:cNvSpPr/>
          <p:nvPr/>
        </p:nvSpPr>
        <p:spPr>
          <a:xfrm flipH="false" flipV="false" rot="0">
            <a:off x="0" y="1287431"/>
            <a:ext cx="10290546" cy="5937501"/>
          </a:xfrm>
          <a:custGeom>
            <a:avLst/>
            <a:gdLst/>
            <a:ahLst/>
            <a:cxnLst/>
            <a:rect r="r" b="b" t="t" l="l"/>
            <a:pathLst>
              <a:path h="5937501" w="10290546">
                <a:moveTo>
                  <a:pt x="0" y="0"/>
                </a:moveTo>
                <a:lnTo>
                  <a:pt x="10290546" y="0"/>
                </a:lnTo>
                <a:lnTo>
                  <a:pt x="10290546" y="5937501"/>
                </a:lnTo>
                <a:lnTo>
                  <a:pt x="0" y="5937501"/>
                </a:lnTo>
                <a:lnTo>
                  <a:pt x="0" y="0"/>
                </a:lnTo>
                <a:close/>
              </a:path>
            </a:pathLst>
          </a:custGeom>
          <a:blipFill>
            <a:blip r:embed="rId6"/>
            <a:stretch>
              <a:fillRect l="-2574" t="-2963" r="-2574"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15094289" y="-2449234"/>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401321" y="631873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489729" y="1344581"/>
            <a:ext cx="7798271" cy="1795780"/>
          </a:xfrm>
          <a:prstGeom prst="rect">
            <a:avLst/>
          </a:prstGeom>
        </p:spPr>
        <p:txBody>
          <a:bodyPr anchor="t" rtlCol="false" tIns="0" lIns="0" bIns="0" rIns="0">
            <a:spAutoFit/>
          </a:bodyPr>
          <a:lstStyle/>
          <a:p>
            <a:pPr>
              <a:lnSpc>
                <a:spcPts val="7039"/>
              </a:lnSpc>
            </a:pPr>
            <a:r>
              <a:rPr lang="en-US" sz="6399">
                <a:solidFill>
                  <a:srgbClr val="39DD4E"/>
                </a:solidFill>
                <a:latin typeface="Open Sans Bold"/>
              </a:rPr>
              <a:t>THE CLINEX ADMIN DASHBOARD</a:t>
            </a:r>
          </a:p>
        </p:txBody>
      </p:sp>
      <p:sp>
        <p:nvSpPr>
          <p:cNvPr name="TextBox 5" id="5"/>
          <p:cNvSpPr txBox="true"/>
          <p:nvPr/>
        </p:nvSpPr>
        <p:spPr>
          <a:xfrm rot="0">
            <a:off x="10489729" y="3193325"/>
            <a:ext cx="7612066" cy="5204439"/>
          </a:xfrm>
          <a:prstGeom prst="rect">
            <a:avLst/>
          </a:prstGeom>
        </p:spPr>
        <p:txBody>
          <a:bodyPr anchor="t" rtlCol="false" tIns="0" lIns="0" bIns="0" rIns="0">
            <a:spAutoFit/>
          </a:bodyPr>
          <a:lstStyle/>
          <a:p>
            <a:pPr>
              <a:lnSpc>
                <a:spcPts val="4550"/>
              </a:lnSpc>
            </a:pPr>
            <a:r>
              <a:rPr lang="en-US" sz="3250">
                <a:solidFill>
                  <a:srgbClr val="FFFFFF"/>
                </a:solidFill>
                <a:latin typeface="Arimo"/>
              </a:rPr>
              <a:t>To access the admin dashboard, the site's webmaster has to login with the correct credentials, using the login page. The admin dashboard is used to add posts to the blog, update the blog posts and delete any post from the blog. It is also used by the site's webmaster to sign transactions where climate data is being sent to the climate contract on StarkNet.</a:t>
            </a:r>
          </a:p>
        </p:txBody>
      </p:sp>
      <p:sp>
        <p:nvSpPr>
          <p:cNvPr name="Freeform 6" id="6"/>
          <p:cNvSpPr/>
          <p:nvPr/>
        </p:nvSpPr>
        <p:spPr>
          <a:xfrm flipH="false" flipV="false" rot="0">
            <a:off x="0" y="1287431"/>
            <a:ext cx="10290546" cy="5937501"/>
          </a:xfrm>
          <a:custGeom>
            <a:avLst/>
            <a:gdLst/>
            <a:ahLst/>
            <a:cxnLst/>
            <a:rect r="r" b="b" t="t" l="l"/>
            <a:pathLst>
              <a:path h="5937501" w="10290546">
                <a:moveTo>
                  <a:pt x="0" y="0"/>
                </a:moveTo>
                <a:lnTo>
                  <a:pt x="10290546" y="0"/>
                </a:lnTo>
                <a:lnTo>
                  <a:pt x="10290546" y="5937501"/>
                </a:lnTo>
                <a:lnTo>
                  <a:pt x="0" y="5937501"/>
                </a:lnTo>
                <a:lnTo>
                  <a:pt x="0" y="0"/>
                </a:lnTo>
                <a:close/>
              </a:path>
            </a:pathLst>
          </a:custGeom>
          <a:blipFill>
            <a:blip r:embed="rId6"/>
            <a:stretch>
              <a:fillRect l="-882" t="0" r="-882"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6214689">
            <a:off x="1666344" y="4978417"/>
            <a:ext cx="5469900" cy="10338299"/>
          </a:xfrm>
          <a:custGeom>
            <a:avLst/>
            <a:gdLst/>
            <a:ahLst/>
            <a:cxnLst/>
            <a:rect r="r" b="b" t="t" l="l"/>
            <a:pathLst>
              <a:path h="10338299" w="5469900">
                <a:moveTo>
                  <a:pt x="0" y="0"/>
                </a:moveTo>
                <a:lnTo>
                  <a:pt x="5469900" y="0"/>
                </a:lnTo>
                <a:lnTo>
                  <a:pt x="5469900" y="10338300"/>
                </a:lnTo>
                <a:lnTo>
                  <a:pt x="0" y="1033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93400" y="6275487"/>
            <a:ext cx="6502340" cy="3267426"/>
          </a:xfrm>
          <a:custGeom>
            <a:avLst/>
            <a:gdLst/>
            <a:ahLst/>
            <a:cxnLst/>
            <a:rect r="r" b="b" t="t" l="l"/>
            <a:pathLst>
              <a:path h="3267426" w="6502340">
                <a:moveTo>
                  <a:pt x="0" y="0"/>
                </a:moveTo>
                <a:lnTo>
                  <a:pt x="6502340" y="0"/>
                </a:lnTo>
                <a:lnTo>
                  <a:pt x="6502340" y="3267426"/>
                </a:lnTo>
                <a:lnTo>
                  <a:pt x="0" y="3267426"/>
                </a:lnTo>
                <a:lnTo>
                  <a:pt x="0" y="0"/>
                </a:lnTo>
                <a:close/>
              </a:path>
            </a:pathLst>
          </a:custGeom>
          <a:blipFill>
            <a:blip r:embed="rId4"/>
            <a:stretch>
              <a:fillRect l="0" t="0" r="0" b="0"/>
            </a:stretch>
          </a:blipFill>
        </p:spPr>
      </p:sp>
      <p:sp>
        <p:nvSpPr>
          <p:cNvPr name="Freeform 4" id="4"/>
          <p:cNvSpPr/>
          <p:nvPr/>
        </p:nvSpPr>
        <p:spPr>
          <a:xfrm flipH="false" flipV="false" rot="0">
            <a:off x="11374350" y="7210687"/>
            <a:ext cx="6502340" cy="3267426"/>
          </a:xfrm>
          <a:custGeom>
            <a:avLst/>
            <a:gdLst/>
            <a:ahLst/>
            <a:cxnLst/>
            <a:rect r="r" b="b" t="t" l="l"/>
            <a:pathLst>
              <a:path h="3267426" w="6502340">
                <a:moveTo>
                  <a:pt x="0" y="0"/>
                </a:moveTo>
                <a:lnTo>
                  <a:pt x="6502340" y="0"/>
                </a:lnTo>
                <a:lnTo>
                  <a:pt x="6502340" y="3267426"/>
                </a:lnTo>
                <a:lnTo>
                  <a:pt x="0" y="3267426"/>
                </a:lnTo>
                <a:lnTo>
                  <a:pt x="0" y="0"/>
                </a:lnTo>
                <a:close/>
              </a:path>
            </a:pathLst>
          </a:custGeom>
          <a:blipFill>
            <a:blip r:embed="rId4"/>
            <a:stretch>
              <a:fillRect l="0" t="0" r="0" b="0"/>
            </a:stretch>
          </a:blipFill>
        </p:spPr>
      </p:sp>
      <p:sp>
        <p:nvSpPr>
          <p:cNvPr name="Freeform 5" id="5"/>
          <p:cNvSpPr/>
          <p:nvPr/>
        </p:nvSpPr>
        <p:spPr>
          <a:xfrm flipH="false" flipV="false" rot="0">
            <a:off x="10829271" y="0"/>
            <a:ext cx="7458729" cy="10478113"/>
          </a:xfrm>
          <a:custGeom>
            <a:avLst/>
            <a:gdLst/>
            <a:ahLst/>
            <a:cxnLst/>
            <a:rect r="r" b="b" t="t" l="l"/>
            <a:pathLst>
              <a:path h="10478113" w="7458729">
                <a:moveTo>
                  <a:pt x="0" y="0"/>
                </a:moveTo>
                <a:lnTo>
                  <a:pt x="7458729" y="0"/>
                </a:lnTo>
                <a:lnTo>
                  <a:pt x="7458729" y="10478113"/>
                </a:lnTo>
                <a:lnTo>
                  <a:pt x="0" y="10478113"/>
                </a:lnTo>
                <a:lnTo>
                  <a:pt x="0" y="0"/>
                </a:lnTo>
                <a:close/>
              </a:path>
            </a:pathLst>
          </a:custGeom>
          <a:blipFill>
            <a:blip r:embed="rId5"/>
            <a:stretch>
              <a:fillRect l="-92197" t="0" r="-57546" b="0"/>
            </a:stretch>
          </a:blipFill>
        </p:spPr>
      </p:sp>
      <p:sp>
        <p:nvSpPr>
          <p:cNvPr name="Freeform 6" id="6"/>
          <p:cNvSpPr/>
          <p:nvPr/>
        </p:nvSpPr>
        <p:spPr>
          <a:xfrm flipH="false" flipV="false" rot="4063776">
            <a:off x="830379" y="-3007818"/>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36415" y="4169410"/>
            <a:ext cx="9331642" cy="1757681"/>
          </a:xfrm>
          <a:prstGeom prst="rect">
            <a:avLst/>
          </a:prstGeom>
        </p:spPr>
        <p:txBody>
          <a:bodyPr anchor="t" rtlCol="false" tIns="0" lIns="0" bIns="0" rIns="0">
            <a:spAutoFit/>
          </a:bodyPr>
          <a:lstStyle/>
          <a:p>
            <a:pPr>
              <a:lnSpc>
                <a:spcPts val="14419"/>
              </a:lnSpc>
            </a:pPr>
            <a:r>
              <a:rPr lang="en-US" sz="10299">
                <a:solidFill>
                  <a:srgbClr val="39DD4E"/>
                </a:solidFill>
                <a:latin typeface="Open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2502567" y="-3882321"/>
            <a:ext cx="5729837" cy="5750749"/>
          </a:xfrm>
          <a:custGeom>
            <a:avLst/>
            <a:gdLst/>
            <a:ahLst/>
            <a:cxnLst/>
            <a:rect r="r" b="b" t="t" l="l"/>
            <a:pathLst>
              <a:path h="5750749" w="5729837">
                <a:moveTo>
                  <a:pt x="0" y="0"/>
                </a:moveTo>
                <a:lnTo>
                  <a:pt x="5729838" y="0"/>
                </a:lnTo>
                <a:lnTo>
                  <a:pt x="5729838" y="5750749"/>
                </a:lnTo>
                <a:lnTo>
                  <a:pt x="0" y="5750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66655" y="-140375"/>
            <a:ext cx="8741449" cy="11902794"/>
          </a:xfrm>
          <a:custGeom>
            <a:avLst/>
            <a:gdLst/>
            <a:ahLst/>
            <a:cxnLst/>
            <a:rect r="r" b="b" t="t" l="l"/>
            <a:pathLst>
              <a:path h="11902794" w="8741449">
                <a:moveTo>
                  <a:pt x="0" y="0"/>
                </a:moveTo>
                <a:lnTo>
                  <a:pt x="8741449" y="0"/>
                </a:lnTo>
                <a:lnTo>
                  <a:pt x="8741449" y="11902794"/>
                </a:lnTo>
                <a:lnTo>
                  <a:pt x="0" y="11902794"/>
                </a:lnTo>
                <a:lnTo>
                  <a:pt x="0" y="0"/>
                </a:lnTo>
                <a:close/>
              </a:path>
            </a:pathLst>
          </a:custGeom>
          <a:blipFill>
            <a:blip r:embed="rId4">
              <a:alphaModFix amt="30000"/>
            </a:blip>
            <a:stretch>
              <a:fillRect l="-77766" t="0" r="-64664" b="0"/>
            </a:stretch>
          </a:blipFill>
        </p:spPr>
      </p:sp>
      <p:sp>
        <p:nvSpPr>
          <p:cNvPr name="Freeform 4" id="4"/>
          <p:cNvSpPr/>
          <p:nvPr/>
        </p:nvSpPr>
        <p:spPr>
          <a:xfrm flipH="false" flipV="false" rot="2700000">
            <a:off x="14414348" y="4956135"/>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62352" y="8405786"/>
            <a:ext cx="1960193" cy="495300"/>
            <a:chOff x="0" y="0"/>
            <a:chExt cx="3030017" cy="765622"/>
          </a:xfrm>
        </p:grpSpPr>
        <p:sp>
          <p:nvSpPr>
            <p:cNvPr name="Freeform 6" id="6"/>
            <p:cNvSpPr/>
            <p:nvPr/>
          </p:nvSpPr>
          <p:spPr>
            <a:xfrm flipH="false" flipV="false" rot="0">
              <a:off x="0" y="0"/>
              <a:ext cx="3030017" cy="765622"/>
            </a:xfrm>
            <a:custGeom>
              <a:avLst/>
              <a:gdLst/>
              <a:ahLst/>
              <a:cxnLst/>
              <a:rect r="r" b="b" t="t" l="l"/>
              <a:pathLst>
                <a:path h="765622" w="3030017">
                  <a:moveTo>
                    <a:pt x="0" y="0"/>
                  </a:moveTo>
                  <a:lnTo>
                    <a:pt x="0" y="765622"/>
                  </a:lnTo>
                  <a:lnTo>
                    <a:pt x="3030017" y="765622"/>
                  </a:lnTo>
                  <a:lnTo>
                    <a:pt x="3030017" y="0"/>
                  </a:lnTo>
                  <a:lnTo>
                    <a:pt x="0" y="0"/>
                  </a:lnTo>
                  <a:close/>
                  <a:moveTo>
                    <a:pt x="2969057" y="704662"/>
                  </a:moveTo>
                  <a:lnTo>
                    <a:pt x="59690" y="704662"/>
                  </a:lnTo>
                  <a:lnTo>
                    <a:pt x="59690" y="59690"/>
                  </a:lnTo>
                  <a:lnTo>
                    <a:pt x="2969057" y="59690"/>
                  </a:lnTo>
                  <a:lnTo>
                    <a:pt x="2969057" y="704662"/>
                  </a:lnTo>
                  <a:close/>
                </a:path>
              </a:pathLst>
            </a:custGeom>
            <a:solidFill>
              <a:srgbClr val="39DD4E"/>
            </a:solidFill>
          </p:spPr>
        </p:sp>
      </p:grpSp>
      <p:sp>
        <p:nvSpPr>
          <p:cNvPr name="TextBox 7" id="7"/>
          <p:cNvSpPr txBox="true"/>
          <p:nvPr/>
        </p:nvSpPr>
        <p:spPr>
          <a:xfrm rot="0">
            <a:off x="362352" y="1911932"/>
            <a:ext cx="7343569" cy="2426117"/>
          </a:xfrm>
          <a:prstGeom prst="rect">
            <a:avLst/>
          </a:prstGeom>
        </p:spPr>
        <p:txBody>
          <a:bodyPr anchor="t" rtlCol="false" tIns="0" lIns="0" bIns="0" rIns="0">
            <a:spAutoFit/>
          </a:bodyPr>
          <a:lstStyle/>
          <a:p>
            <a:pPr>
              <a:lnSpc>
                <a:spcPts val="6361"/>
              </a:lnSpc>
            </a:pPr>
            <a:r>
              <a:rPr lang="en-US" sz="5782">
                <a:solidFill>
                  <a:srgbClr val="39DD4E"/>
                </a:solidFill>
                <a:latin typeface="Open Sans Bold"/>
              </a:rPr>
              <a:t>ABOUT THE STARKNET CLINEX PROJECT</a:t>
            </a:r>
          </a:p>
        </p:txBody>
      </p:sp>
      <p:sp>
        <p:nvSpPr>
          <p:cNvPr name="TextBox 8" id="8"/>
          <p:cNvSpPr txBox="true"/>
          <p:nvPr/>
        </p:nvSpPr>
        <p:spPr>
          <a:xfrm rot="0">
            <a:off x="362352" y="4766674"/>
            <a:ext cx="8995325" cy="3200400"/>
          </a:xfrm>
          <a:prstGeom prst="rect">
            <a:avLst/>
          </a:prstGeom>
        </p:spPr>
        <p:txBody>
          <a:bodyPr anchor="t" rtlCol="false" tIns="0" lIns="0" bIns="0" rIns="0">
            <a:spAutoFit/>
          </a:bodyPr>
          <a:lstStyle/>
          <a:p>
            <a:pPr>
              <a:lnSpc>
                <a:spcPts val="4200"/>
              </a:lnSpc>
            </a:pPr>
            <a:r>
              <a:rPr lang="en-US" sz="3000">
                <a:solidFill>
                  <a:srgbClr val="FFFFFF"/>
                </a:solidFill>
                <a:latin typeface="Arimo"/>
              </a:rPr>
              <a:t>Providing the most impactful solutions to climate related problems around the world. CliNex DAO is open to NGOs, businesses, agencies, and organisations. To become a member, you will have to mint CliNex tokens which give you access to the DAO. Visit the </a:t>
            </a:r>
            <a:r>
              <a:rPr lang="en-US" sz="3000" u="sng">
                <a:solidFill>
                  <a:srgbClr val="FFFFFF"/>
                </a:solidFill>
                <a:latin typeface="Arimo"/>
                <a:hlinkClick r:id="rId7" tooltip="https://clinexapp.vercel.app"/>
              </a:rPr>
              <a:t>CliNex website</a:t>
            </a:r>
            <a:r>
              <a:rPr lang="en-US" sz="3000">
                <a:solidFill>
                  <a:srgbClr val="FFFFFF"/>
                </a:solidFill>
                <a:latin typeface="Arimo"/>
              </a:rPr>
              <a:t> to start interacting.</a:t>
            </a:r>
          </a:p>
        </p:txBody>
      </p:sp>
      <p:sp>
        <p:nvSpPr>
          <p:cNvPr name="TextBox 9" id="9"/>
          <p:cNvSpPr txBox="true"/>
          <p:nvPr/>
        </p:nvSpPr>
        <p:spPr>
          <a:xfrm rot="0">
            <a:off x="362352" y="8329586"/>
            <a:ext cx="2316129" cy="1066800"/>
          </a:xfrm>
          <a:prstGeom prst="rect">
            <a:avLst/>
          </a:prstGeom>
        </p:spPr>
        <p:txBody>
          <a:bodyPr anchor="t" rtlCol="false" tIns="0" lIns="0" bIns="0" rIns="0">
            <a:spAutoFit/>
          </a:bodyPr>
          <a:lstStyle/>
          <a:p>
            <a:pPr>
              <a:lnSpc>
                <a:spcPts val="4200"/>
              </a:lnSpc>
            </a:pPr>
            <a:r>
              <a:rPr lang="en-US" sz="3000" u="sng">
                <a:solidFill>
                  <a:srgbClr val="39DD4E"/>
                </a:solidFill>
                <a:latin typeface="Arimo"/>
                <a:hlinkClick r:id="rId8" tooltip="https://github.com/faytey/Clinex#readme"/>
              </a:rPr>
              <a:t>Read More &gt;&gt;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1802659" y="-3179859"/>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842259" y="6148512"/>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72112" y="0"/>
            <a:ext cx="7715888" cy="10287000"/>
          </a:xfrm>
          <a:custGeom>
            <a:avLst/>
            <a:gdLst/>
            <a:ahLst/>
            <a:cxnLst/>
            <a:rect r="r" b="b" t="t" l="l"/>
            <a:pathLst>
              <a:path h="10287000" w="7715888">
                <a:moveTo>
                  <a:pt x="0" y="0"/>
                </a:moveTo>
                <a:lnTo>
                  <a:pt x="7715888" y="0"/>
                </a:lnTo>
                <a:lnTo>
                  <a:pt x="7715888" y="10287000"/>
                </a:lnTo>
                <a:lnTo>
                  <a:pt x="0" y="10287000"/>
                </a:lnTo>
                <a:lnTo>
                  <a:pt x="0" y="0"/>
                </a:lnTo>
                <a:close/>
              </a:path>
            </a:pathLst>
          </a:custGeom>
          <a:blipFill>
            <a:blip r:embed="rId6"/>
            <a:stretch>
              <a:fillRect l="-5460" t="0" r="-27861" b="0"/>
            </a:stretch>
          </a:blipFill>
        </p:spPr>
      </p:sp>
      <p:sp>
        <p:nvSpPr>
          <p:cNvPr name="TextBox 5" id="5"/>
          <p:cNvSpPr txBox="true"/>
          <p:nvPr/>
        </p:nvSpPr>
        <p:spPr>
          <a:xfrm rot="0">
            <a:off x="362352" y="1801117"/>
            <a:ext cx="8877064" cy="909955"/>
          </a:xfrm>
          <a:prstGeom prst="rect">
            <a:avLst/>
          </a:prstGeom>
        </p:spPr>
        <p:txBody>
          <a:bodyPr anchor="t" rtlCol="false" tIns="0" lIns="0" bIns="0" rIns="0">
            <a:spAutoFit/>
          </a:bodyPr>
          <a:lstStyle/>
          <a:p>
            <a:pPr>
              <a:lnSpc>
                <a:spcPts val="7039"/>
              </a:lnSpc>
            </a:pPr>
            <a:r>
              <a:rPr lang="en-US" sz="6399">
                <a:solidFill>
                  <a:srgbClr val="39DD4E"/>
                </a:solidFill>
                <a:latin typeface="Open Sans Bold"/>
              </a:rPr>
              <a:t>PURPOSE OF CLINEX</a:t>
            </a:r>
          </a:p>
        </p:txBody>
      </p:sp>
      <p:sp>
        <p:nvSpPr>
          <p:cNvPr name="TextBox 6" id="6"/>
          <p:cNvSpPr txBox="true"/>
          <p:nvPr/>
        </p:nvSpPr>
        <p:spPr>
          <a:xfrm rot="0">
            <a:off x="362352" y="2857500"/>
            <a:ext cx="9543412" cy="6400800"/>
          </a:xfrm>
          <a:prstGeom prst="rect">
            <a:avLst/>
          </a:prstGeom>
        </p:spPr>
        <p:txBody>
          <a:bodyPr anchor="t" rtlCol="false" tIns="0" lIns="0" bIns="0" rIns="0">
            <a:spAutoFit/>
          </a:bodyPr>
          <a:lstStyle/>
          <a:p>
            <a:pPr>
              <a:lnSpc>
                <a:spcPts val="4200"/>
              </a:lnSpc>
            </a:pPr>
            <a:r>
              <a:rPr lang="en-US" sz="3000">
                <a:solidFill>
                  <a:srgbClr val="FFFFFF"/>
                </a:solidFill>
                <a:latin typeface="Arimo"/>
              </a:rPr>
              <a:t>Our mission is to provide NGOs, businesses, agencies, and organisations with a straightforward means of supporting thousands of victims of climate change worldwide. We collect live climate change data, and using our DAO as a powerful tool, members can create, view and vote for proposals. A proposal agreed upon (voted) by the DAO is being effected i.e., if the proposal with the highest votes is to give food and shelter to the climate change victims, the DAO takes action and puts it into effect. As a means of follow-up, our website features a blog to show community updates and an admin dashboard to manage these updates.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10302010" y="1294377"/>
            <a:ext cx="7499608" cy="8326896"/>
          </a:xfrm>
          <a:custGeom>
            <a:avLst/>
            <a:gdLst/>
            <a:ahLst/>
            <a:cxnLst/>
            <a:rect r="r" b="b" t="t" l="l"/>
            <a:pathLst>
              <a:path h="8326896" w="7499608">
                <a:moveTo>
                  <a:pt x="0" y="0"/>
                </a:moveTo>
                <a:lnTo>
                  <a:pt x="7499608" y="0"/>
                </a:lnTo>
                <a:lnTo>
                  <a:pt x="7499608" y="8326896"/>
                </a:lnTo>
                <a:lnTo>
                  <a:pt x="0" y="8326896"/>
                </a:lnTo>
                <a:lnTo>
                  <a:pt x="0" y="0"/>
                </a:lnTo>
                <a:close/>
              </a:path>
            </a:pathLst>
          </a:custGeom>
          <a:blipFill>
            <a:blip r:embed="rId2"/>
            <a:stretch>
              <a:fillRect l="-36068" t="0" r="-30895" b="0"/>
            </a:stretch>
          </a:blipFill>
        </p:spPr>
      </p:sp>
      <p:sp>
        <p:nvSpPr>
          <p:cNvPr name="TextBox 3" id="3"/>
          <p:cNvSpPr txBox="true"/>
          <p:nvPr/>
        </p:nvSpPr>
        <p:spPr>
          <a:xfrm rot="0">
            <a:off x="754423" y="1565073"/>
            <a:ext cx="11600847" cy="909955"/>
          </a:xfrm>
          <a:prstGeom prst="rect">
            <a:avLst/>
          </a:prstGeom>
        </p:spPr>
        <p:txBody>
          <a:bodyPr anchor="t" rtlCol="false" tIns="0" lIns="0" bIns="0" rIns="0">
            <a:spAutoFit/>
          </a:bodyPr>
          <a:lstStyle/>
          <a:p>
            <a:pPr>
              <a:lnSpc>
                <a:spcPts val="7039"/>
              </a:lnSpc>
            </a:pPr>
            <a:r>
              <a:rPr lang="en-US" sz="6399">
                <a:solidFill>
                  <a:srgbClr val="39DD4E"/>
                </a:solidFill>
                <a:latin typeface="Open Sans Bold"/>
              </a:rPr>
              <a:t>CONTRACT ADDRESSES</a:t>
            </a:r>
          </a:p>
        </p:txBody>
      </p:sp>
      <p:sp>
        <p:nvSpPr>
          <p:cNvPr name="Freeform 4" id="4"/>
          <p:cNvSpPr/>
          <p:nvPr/>
        </p:nvSpPr>
        <p:spPr>
          <a:xfrm flipH="false" flipV="false" rot="0">
            <a:off x="-1802659" y="-3153467"/>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3051560" y="6658715"/>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54423" y="3391405"/>
            <a:ext cx="4632199" cy="456247"/>
          </a:xfrm>
          <a:prstGeom prst="rect">
            <a:avLst/>
          </a:prstGeom>
        </p:spPr>
        <p:txBody>
          <a:bodyPr anchor="t" rtlCol="false" tIns="0" lIns="0" bIns="0" rIns="0">
            <a:spAutoFit/>
          </a:bodyPr>
          <a:lstStyle/>
          <a:p>
            <a:pPr marL="493871" indent="-246936" lvl="1">
              <a:lnSpc>
                <a:spcPts val="3202"/>
              </a:lnSpc>
              <a:buFont typeface="Arial"/>
              <a:buChar char="•"/>
            </a:pPr>
            <a:r>
              <a:rPr lang="en-US" sz="2287" spc="114">
                <a:solidFill>
                  <a:srgbClr val="39DD4E"/>
                </a:solidFill>
                <a:latin typeface="Cooper Hewitt Bold"/>
              </a:rPr>
              <a:t>TOKEN CONTRACT ADDRESS </a:t>
            </a:r>
          </a:p>
        </p:txBody>
      </p:sp>
      <p:sp>
        <p:nvSpPr>
          <p:cNvPr name="TextBox 7" id="7"/>
          <p:cNvSpPr txBox="true"/>
          <p:nvPr/>
        </p:nvSpPr>
        <p:spPr>
          <a:xfrm rot="0">
            <a:off x="754423" y="5314950"/>
            <a:ext cx="5613751" cy="600075"/>
          </a:xfrm>
          <a:prstGeom prst="rect">
            <a:avLst/>
          </a:prstGeom>
        </p:spPr>
        <p:txBody>
          <a:bodyPr anchor="t" rtlCol="false" tIns="0" lIns="0" bIns="0" rIns="0">
            <a:spAutoFit/>
          </a:bodyPr>
          <a:lstStyle/>
          <a:p>
            <a:pPr marL="647700" indent="-323850" lvl="1">
              <a:lnSpc>
                <a:spcPts val="4200"/>
              </a:lnSpc>
              <a:buFont typeface="Arial"/>
              <a:buChar char="•"/>
            </a:pPr>
            <a:r>
              <a:rPr lang="en-US" sz="3000" spc="150">
                <a:solidFill>
                  <a:srgbClr val="39DD4E"/>
                </a:solidFill>
                <a:latin typeface="Cooper Hewitt Bold"/>
              </a:rPr>
              <a:t>DAO CONTRACT ADDRESS </a:t>
            </a:r>
          </a:p>
        </p:txBody>
      </p:sp>
      <p:sp>
        <p:nvSpPr>
          <p:cNvPr name="TextBox 8" id="8"/>
          <p:cNvSpPr txBox="true"/>
          <p:nvPr/>
        </p:nvSpPr>
        <p:spPr>
          <a:xfrm rot="0">
            <a:off x="754423" y="7617347"/>
            <a:ext cx="6451951" cy="600075"/>
          </a:xfrm>
          <a:prstGeom prst="rect">
            <a:avLst/>
          </a:prstGeom>
        </p:spPr>
        <p:txBody>
          <a:bodyPr anchor="t" rtlCol="false" tIns="0" lIns="0" bIns="0" rIns="0">
            <a:spAutoFit/>
          </a:bodyPr>
          <a:lstStyle/>
          <a:p>
            <a:pPr marL="647700" indent="-323850" lvl="1">
              <a:lnSpc>
                <a:spcPts val="4200"/>
              </a:lnSpc>
              <a:buFont typeface="Arial"/>
              <a:buChar char="•"/>
            </a:pPr>
            <a:r>
              <a:rPr lang="en-US" sz="3000" spc="150">
                <a:solidFill>
                  <a:srgbClr val="39DD4E"/>
                </a:solidFill>
                <a:latin typeface="Cooper Hewitt Bold"/>
              </a:rPr>
              <a:t>CLIMATE CONTRACT ADDRESS </a:t>
            </a:r>
          </a:p>
        </p:txBody>
      </p:sp>
      <p:sp>
        <p:nvSpPr>
          <p:cNvPr name="TextBox 9" id="9"/>
          <p:cNvSpPr txBox="true"/>
          <p:nvPr/>
        </p:nvSpPr>
        <p:spPr>
          <a:xfrm rot="0">
            <a:off x="1028700" y="3305810"/>
            <a:ext cx="8501728" cy="1536065"/>
          </a:xfrm>
          <a:prstGeom prst="rect">
            <a:avLst/>
          </a:prstGeom>
        </p:spPr>
        <p:txBody>
          <a:bodyPr anchor="t" rtlCol="false" tIns="0" lIns="0" bIns="0" rIns="0">
            <a:spAutoFit/>
          </a:bodyPr>
          <a:lstStyle/>
          <a:p>
            <a:pPr>
              <a:lnSpc>
                <a:spcPts val="4060"/>
              </a:lnSpc>
            </a:pPr>
            <a:r>
              <a:rPr lang="en-US" sz="2900" spc="145">
                <a:solidFill>
                  <a:srgbClr val="C4D7DD"/>
                </a:solidFill>
                <a:latin typeface="Arimo"/>
                <a:hlinkClick r:id="rId7" tooltip="https://goerli.voyager.online/contract/0x01cb296d5ae3f94e244b4332b99033fb22987d9e46252414f905fece3032b23f"/>
              </a:rPr>
              <a:t> 0x01cb296d5ae3f94e244b4332b99033fb22987d9e46252414f905fece3032b23f</a:t>
            </a:r>
          </a:p>
        </p:txBody>
      </p:sp>
      <p:sp>
        <p:nvSpPr>
          <p:cNvPr name="TextBox 10" id="10"/>
          <p:cNvSpPr txBox="true"/>
          <p:nvPr/>
        </p:nvSpPr>
        <p:spPr>
          <a:xfrm rot="0">
            <a:off x="1140851" y="6162675"/>
            <a:ext cx="8389577" cy="1021715"/>
          </a:xfrm>
          <a:prstGeom prst="rect">
            <a:avLst/>
          </a:prstGeom>
        </p:spPr>
        <p:txBody>
          <a:bodyPr anchor="t" rtlCol="false" tIns="0" lIns="0" bIns="0" rIns="0">
            <a:spAutoFit/>
          </a:bodyPr>
          <a:lstStyle/>
          <a:p>
            <a:pPr>
              <a:lnSpc>
                <a:spcPts val="4060"/>
              </a:lnSpc>
            </a:pPr>
            <a:r>
              <a:rPr lang="en-US" sz="2900" spc="145">
                <a:solidFill>
                  <a:srgbClr val="C4D7DD"/>
                </a:solidFill>
                <a:latin typeface="Arimo"/>
                <a:hlinkClick r:id="rId8" tooltip="https://goerli.voyager.online/contract/0x05e5aac54bfb81faf747f7064197736626fd0a7f412c77755d9da7f40ca1c015"/>
              </a:rPr>
              <a:t>0x02036e19074e2f0087bf7bcd46b091338224d751266743c231cc44d19af327bf</a:t>
            </a:r>
          </a:p>
        </p:txBody>
      </p:sp>
      <p:sp>
        <p:nvSpPr>
          <p:cNvPr name="TextBox 11" id="11"/>
          <p:cNvSpPr txBox="true"/>
          <p:nvPr/>
        </p:nvSpPr>
        <p:spPr>
          <a:xfrm rot="0">
            <a:off x="1191834" y="8522222"/>
            <a:ext cx="8389577" cy="1021715"/>
          </a:xfrm>
          <a:prstGeom prst="rect">
            <a:avLst/>
          </a:prstGeom>
        </p:spPr>
        <p:txBody>
          <a:bodyPr anchor="t" rtlCol="false" tIns="0" lIns="0" bIns="0" rIns="0">
            <a:spAutoFit/>
          </a:bodyPr>
          <a:lstStyle/>
          <a:p>
            <a:pPr>
              <a:lnSpc>
                <a:spcPts val="4060"/>
              </a:lnSpc>
            </a:pPr>
            <a:r>
              <a:rPr lang="en-US" sz="2900" spc="145">
                <a:solidFill>
                  <a:srgbClr val="C4D7DD"/>
                </a:solidFill>
                <a:latin typeface="Arimo"/>
                <a:hlinkClick r:id="rId9" tooltip="https://goerli.voyager.online/contract/0x05e5aac54bfb81faf747f7064197736626fd0a7f412c77755d9da7f40ca1c015"/>
              </a:rPr>
              <a:t>0x05e5aac54bfb81faf747f7064197736626fd0a7f412c77755d9da7f40ca1c015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0" y="715364"/>
            <a:ext cx="11602663" cy="7916771"/>
          </a:xfrm>
          <a:custGeom>
            <a:avLst/>
            <a:gdLst/>
            <a:ahLst/>
            <a:cxnLst/>
            <a:rect r="r" b="b" t="t" l="l"/>
            <a:pathLst>
              <a:path h="7916771" w="11602663">
                <a:moveTo>
                  <a:pt x="0" y="0"/>
                </a:moveTo>
                <a:lnTo>
                  <a:pt x="11602663" y="0"/>
                </a:lnTo>
                <a:lnTo>
                  <a:pt x="11602663" y="7916772"/>
                </a:lnTo>
                <a:lnTo>
                  <a:pt x="0" y="7916772"/>
                </a:lnTo>
                <a:lnTo>
                  <a:pt x="0" y="0"/>
                </a:lnTo>
                <a:close/>
              </a:path>
            </a:pathLst>
          </a:custGeom>
          <a:blipFill>
            <a:blip r:embed="rId2"/>
            <a:stretch>
              <a:fillRect l="-18456" t="0" r="-17514" b="0"/>
            </a:stretch>
          </a:blipFill>
        </p:spPr>
      </p:sp>
      <p:sp>
        <p:nvSpPr>
          <p:cNvPr name="Freeform 3" id="3"/>
          <p:cNvSpPr/>
          <p:nvPr/>
        </p:nvSpPr>
        <p:spPr>
          <a:xfrm flipH="false" flipV="false" rot="0">
            <a:off x="15094289" y="-2449234"/>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061139" y="1378100"/>
            <a:ext cx="6066300" cy="909955"/>
          </a:xfrm>
          <a:prstGeom prst="rect">
            <a:avLst/>
          </a:prstGeom>
        </p:spPr>
        <p:txBody>
          <a:bodyPr anchor="t" rtlCol="false" tIns="0" lIns="0" bIns="0" rIns="0">
            <a:spAutoFit/>
          </a:bodyPr>
          <a:lstStyle/>
          <a:p>
            <a:pPr>
              <a:lnSpc>
                <a:spcPts val="7039"/>
              </a:lnSpc>
            </a:pPr>
            <a:r>
              <a:rPr lang="en-US" sz="6399">
                <a:solidFill>
                  <a:srgbClr val="39DD4E"/>
                </a:solidFill>
                <a:latin typeface="Open Sans Bold"/>
              </a:rPr>
              <a:t>KEY FEATURES </a:t>
            </a:r>
          </a:p>
        </p:txBody>
      </p:sp>
      <p:sp>
        <p:nvSpPr>
          <p:cNvPr name="TextBox 5" id="5"/>
          <p:cNvSpPr txBox="true"/>
          <p:nvPr/>
        </p:nvSpPr>
        <p:spPr>
          <a:xfrm rot="0">
            <a:off x="12061139" y="2799395"/>
            <a:ext cx="5787127" cy="600075"/>
          </a:xfrm>
          <a:prstGeom prst="rect">
            <a:avLst/>
          </a:prstGeom>
        </p:spPr>
        <p:txBody>
          <a:bodyPr anchor="t" rtlCol="false" tIns="0" lIns="0" bIns="0" rIns="0">
            <a:spAutoFit/>
          </a:bodyPr>
          <a:lstStyle/>
          <a:p>
            <a:pPr marL="647700" indent="-323850" lvl="1">
              <a:lnSpc>
                <a:spcPts val="4200"/>
              </a:lnSpc>
              <a:buFont typeface="Arial"/>
              <a:buChar char="•"/>
            </a:pPr>
            <a:r>
              <a:rPr lang="en-US" sz="3000" spc="150">
                <a:solidFill>
                  <a:srgbClr val="39DD4E"/>
                </a:solidFill>
                <a:latin typeface="Cooper Hewitt Bold"/>
              </a:rPr>
              <a:t>KEY FEATURES OF CLINEX</a:t>
            </a:r>
          </a:p>
        </p:txBody>
      </p:sp>
      <p:sp>
        <p:nvSpPr>
          <p:cNvPr name="TextBox 6" id="6"/>
          <p:cNvSpPr txBox="true"/>
          <p:nvPr/>
        </p:nvSpPr>
        <p:spPr>
          <a:xfrm rot="0">
            <a:off x="12061139" y="3835550"/>
            <a:ext cx="6983251" cy="1600200"/>
          </a:xfrm>
          <a:prstGeom prst="rect">
            <a:avLst/>
          </a:prstGeom>
        </p:spPr>
        <p:txBody>
          <a:bodyPr anchor="t" rtlCol="false" tIns="0" lIns="0" bIns="0" rIns="0">
            <a:spAutoFit/>
          </a:bodyPr>
          <a:lstStyle/>
          <a:p>
            <a:pPr>
              <a:lnSpc>
                <a:spcPts val="4200"/>
              </a:lnSpc>
            </a:pPr>
            <a:r>
              <a:rPr lang="en-US" sz="3000" spc="150">
                <a:solidFill>
                  <a:srgbClr val="C4D7DD"/>
                </a:solidFill>
                <a:latin typeface="Arimo"/>
              </a:rPr>
              <a:t>DAO, dApp, Token, Climate data </a:t>
            </a:r>
          </a:p>
          <a:p>
            <a:pPr>
              <a:lnSpc>
                <a:spcPts val="4200"/>
              </a:lnSpc>
            </a:pPr>
            <a:r>
              <a:rPr lang="en-US" sz="3000" spc="150">
                <a:solidFill>
                  <a:srgbClr val="C4D7DD"/>
                </a:solidFill>
                <a:latin typeface="Arimo"/>
              </a:rPr>
              <a:t>and contract, Blog, Admin dashboard.</a:t>
            </a:r>
          </a:p>
        </p:txBody>
      </p:sp>
      <p:sp>
        <p:nvSpPr>
          <p:cNvPr name="Freeform 7" id="7"/>
          <p:cNvSpPr/>
          <p:nvPr/>
        </p:nvSpPr>
        <p:spPr>
          <a:xfrm flipH="false" flipV="false" rot="5400000">
            <a:off x="-2842259" y="6148512"/>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5124561" y="2191936"/>
            <a:ext cx="7125745" cy="7066364"/>
          </a:xfrm>
          <a:custGeom>
            <a:avLst/>
            <a:gdLst/>
            <a:ahLst/>
            <a:cxnLst/>
            <a:rect r="r" b="b" t="t" l="l"/>
            <a:pathLst>
              <a:path h="7066364" w="7125745">
                <a:moveTo>
                  <a:pt x="0" y="0"/>
                </a:moveTo>
                <a:lnTo>
                  <a:pt x="7125745" y="0"/>
                </a:lnTo>
                <a:lnTo>
                  <a:pt x="7125745" y="7066364"/>
                </a:lnTo>
                <a:lnTo>
                  <a:pt x="0" y="7066364"/>
                </a:lnTo>
                <a:lnTo>
                  <a:pt x="0" y="0"/>
                </a:lnTo>
                <a:close/>
              </a:path>
            </a:pathLst>
          </a:custGeom>
          <a:blipFill>
            <a:blip r:embed="rId2"/>
            <a:stretch>
              <a:fillRect l="0" t="-420" r="0" b="-420"/>
            </a:stretch>
          </a:blipFill>
        </p:spPr>
      </p:sp>
      <p:sp>
        <p:nvSpPr>
          <p:cNvPr name="Freeform 3" id="3"/>
          <p:cNvSpPr/>
          <p:nvPr/>
        </p:nvSpPr>
        <p:spPr>
          <a:xfrm flipH="false" flipV="false" rot="0">
            <a:off x="-1861109" y="-2568967"/>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49240" y="-2568967"/>
            <a:ext cx="4330022" cy="4345825"/>
          </a:xfrm>
          <a:custGeom>
            <a:avLst/>
            <a:gdLst/>
            <a:ahLst/>
            <a:cxnLst/>
            <a:rect r="r" b="b" t="t" l="l"/>
            <a:pathLst>
              <a:path h="4345825" w="4330022">
                <a:moveTo>
                  <a:pt x="0" y="0"/>
                </a:moveTo>
                <a:lnTo>
                  <a:pt x="4330023" y="0"/>
                </a:lnTo>
                <a:lnTo>
                  <a:pt x="4330023"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550470" y="682118"/>
            <a:ext cx="11187061" cy="1094740"/>
          </a:xfrm>
          <a:prstGeom prst="rect">
            <a:avLst/>
          </a:prstGeom>
        </p:spPr>
        <p:txBody>
          <a:bodyPr anchor="t" rtlCol="false" tIns="0" lIns="0" bIns="0" rIns="0">
            <a:spAutoFit/>
          </a:bodyPr>
          <a:lstStyle/>
          <a:p>
            <a:pPr algn="ctr">
              <a:lnSpc>
                <a:spcPts val="8959"/>
              </a:lnSpc>
            </a:pPr>
            <a:r>
              <a:rPr lang="en-US" sz="6399">
                <a:solidFill>
                  <a:srgbClr val="39DD4E"/>
                </a:solidFill>
                <a:latin typeface="Open Sans Bold"/>
              </a:rPr>
              <a:t>TECHNOLOGIES USED</a:t>
            </a:r>
          </a:p>
        </p:txBody>
      </p:sp>
      <p:sp>
        <p:nvSpPr>
          <p:cNvPr name="TextBox 6" id="6"/>
          <p:cNvSpPr txBox="true"/>
          <p:nvPr/>
        </p:nvSpPr>
        <p:spPr>
          <a:xfrm rot="0">
            <a:off x="-256093" y="3436632"/>
            <a:ext cx="5450013" cy="600075"/>
          </a:xfrm>
          <a:prstGeom prst="rect">
            <a:avLst/>
          </a:prstGeom>
        </p:spPr>
        <p:txBody>
          <a:bodyPr anchor="t" rtlCol="false" tIns="0" lIns="0" bIns="0" rIns="0">
            <a:spAutoFit/>
          </a:bodyPr>
          <a:lstStyle/>
          <a:p>
            <a:pPr algn="ctr">
              <a:lnSpc>
                <a:spcPts val="4200"/>
              </a:lnSpc>
            </a:pPr>
            <a:r>
              <a:rPr lang="en-US" sz="3000" spc="150">
                <a:solidFill>
                  <a:srgbClr val="39DD4E"/>
                </a:solidFill>
                <a:latin typeface="Cooper Hewitt"/>
              </a:rPr>
              <a:t>SMART CONTRACT TOOLS</a:t>
            </a:r>
          </a:p>
        </p:txBody>
      </p:sp>
      <p:sp>
        <p:nvSpPr>
          <p:cNvPr name="TextBox 7" id="7"/>
          <p:cNvSpPr txBox="true"/>
          <p:nvPr/>
        </p:nvSpPr>
        <p:spPr>
          <a:xfrm rot="0">
            <a:off x="12817620" y="4763030"/>
            <a:ext cx="3651601" cy="600075"/>
          </a:xfrm>
          <a:prstGeom prst="rect">
            <a:avLst/>
          </a:prstGeom>
        </p:spPr>
        <p:txBody>
          <a:bodyPr anchor="t" rtlCol="false" tIns="0" lIns="0" bIns="0" rIns="0">
            <a:spAutoFit/>
          </a:bodyPr>
          <a:lstStyle/>
          <a:p>
            <a:pPr algn="ctr">
              <a:lnSpc>
                <a:spcPts val="4200"/>
              </a:lnSpc>
            </a:pPr>
            <a:r>
              <a:rPr lang="en-US" sz="3000" spc="150">
                <a:solidFill>
                  <a:srgbClr val="39DD4E"/>
                </a:solidFill>
                <a:latin typeface="Cooper Hewitt"/>
              </a:rPr>
              <a:t>FRONT END TOOLS</a:t>
            </a:r>
          </a:p>
        </p:txBody>
      </p:sp>
      <p:sp>
        <p:nvSpPr>
          <p:cNvPr name="TextBox 8" id="8"/>
          <p:cNvSpPr txBox="true"/>
          <p:nvPr/>
        </p:nvSpPr>
        <p:spPr>
          <a:xfrm rot="0">
            <a:off x="172532" y="4334405"/>
            <a:ext cx="4592763" cy="1066800"/>
          </a:xfrm>
          <a:prstGeom prst="rect">
            <a:avLst/>
          </a:prstGeom>
        </p:spPr>
        <p:txBody>
          <a:bodyPr anchor="t" rtlCol="false" tIns="0" lIns="0" bIns="0" rIns="0">
            <a:spAutoFit/>
          </a:bodyPr>
          <a:lstStyle/>
          <a:p>
            <a:pPr algn="ctr">
              <a:lnSpc>
                <a:spcPts val="4200"/>
              </a:lnSpc>
            </a:pPr>
            <a:r>
              <a:rPr lang="en-US" sz="3000" spc="150">
                <a:solidFill>
                  <a:srgbClr val="C4D7DD"/>
                </a:solidFill>
                <a:latin typeface="Arimo"/>
              </a:rPr>
              <a:t>Scarb, Rust, Snforge and Cairo</a:t>
            </a:r>
          </a:p>
        </p:txBody>
      </p:sp>
      <p:sp>
        <p:nvSpPr>
          <p:cNvPr name="TextBox 9" id="9"/>
          <p:cNvSpPr txBox="true"/>
          <p:nvPr/>
        </p:nvSpPr>
        <p:spPr>
          <a:xfrm rot="0">
            <a:off x="12185334" y="5591705"/>
            <a:ext cx="6102666" cy="3733800"/>
          </a:xfrm>
          <a:prstGeom prst="rect">
            <a:avLst/>
          </a:prstGeom>
        </p:spPr>
        <p:txBody>
          <a:bodyPr anchor="t" rtlCol="false" tIns="0" lIns="0" bIns="0" rIns="0">
            <a:spAutoFit/>
          </a:bodyPr>
          <a:lstStyle/>
          <a:p>
            <a:pPr algn="ctr">
              <a:lnSpc>
                <a:spcPts val="4200"/>
              </a:lnSpc>
            </a:pPr>
            <a:r>
              <a:rPr lang="en-US" sz="3000" spc="150">
                <a:solidFill>
                  <a:srgbClr val="C4D7DD"/>
                </a:solidFill>
                <a:latin typeface="Arimo"/>
              </a:rPr>
              <a:t>Technologies used for front end and integration: Starknet.js, Next.js, Tailwind CSS, JavaScript, OpenWeatherMap API, Google map API. And for the Admin page, PostgreSQL and Nodejs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15094289" y="-2449234"/>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401321" y="631873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177845" y="1027276"/>
            <a:ext cx="7139623" cy="1795780"/>
          </a:xfrm>
          <a:prstGeom prst="rect">
            <a:avLst/>
          </a:prstGeom>
        </p:spPr>
        <p:txBody>
          <a:bodyPr anchor="t" rtlCol="false" tIns="0" lIns="0" bIns="0" rIns="0">
            <a:spAutoFit/>
          </a:bodyPr>
          <a:lstStyle/>
          <a:p>
            <a:pPr>
              <a:lnSpc>
                <a:spcPts val="7039"/>
              </a:lnSpc>
            </a:pPr>
            <a:r>
              <a:rPr lang="en-US" sz="6399">
                <a:solidFill>
                  <a:srgbClr val="39DD4E"/>
                </a:solidFill>
                <a:latin typeface="Open Sans Bold"/>
              </a:rPr>
              <a:t>CLINEX TOKEN ($CTK)</a:t>
            </a:r>
          </a:p>
        </p:txBody>
      </p:sp>
      <p:sp>
        <p:nvSpPr>
          <p:cNvPr name="TextBox 5" id="5"/>
          <p:cNvSpPr txBox="true"/>
          <p:nvPr/>
        </p:nvSpPr>
        <p:spPr>
          <a:xfrm rot="0">
            <a:off x="10177845" y="2966345"/>
            <a:ext cx="8168323" cy="5867400"/>
          </a:xfrm>
          <a:prstGeom prst="rect">
            <a:avLst/>
          </a:prstGeom>
        </p:spPr>
        <p:txBody>
          <a:bodyPr anchor="t" rtlCol="false" tIns="0" lIns="0" bIns="0" rIns="0">
            <a:spAutoFit/>
          </a:bodyPr>
          <a:lstStyle/>
          <a:p>
            <a:pPr>
              <a:lnSpc>
                <a:spcPts val="4200"/>
              </a:lnSpc>
            </a:pPr>
            <a:r>
              <a:rPr lang="en-US" sz="3000">
                <a:solidFill>
                  <a:srgbClr val="FFFFFF"/>
                </a:solidFill>
                <a:latin typeface="Arimo"/>
              </a:rPr>
              <a:t>CliNex Token is a StarkNet smart contract that implements a simple token standard. It allows users to mint and perform other token-related operations. It gives access to the DAO and allows you to become a member of the Dao and participate in the governance. To interact with this contract, ensure you have ArgentX or Braavos Smart Wallet extension installed on your browser, connect to the testnet and request for goerli Eth which will be used to pay for transaction fees.</a:t>
            </a:r>
          </a:p>
        </p:txBody>
      </p:sp>
      <p:sp>
        <p:nvSpPr>
          <p:cNvPr name="Freeform 6" id="6"/>
          <p:cNvSpPr/>
          <p:nvPr/>
        </p:nvSpPr>
        <p:spPr>
          <a:xfrm flipH="false" flipV="false" rot="0">
            <a:off x="-77005" y="1189615"/>
            <a:ext cx="10131441" cy="6010208"/>
          </a:xfrm>
          <a:custGeom>
            <a:avLst/>
            <a:gdLst/>
            <a:ahLst/>
            <a:cxnLst/>
            <a:rect r="r" b="b" t="t" l="l"/>
            <a:pathLst>
              <a:path h="6010208" w="10131441">
                <a:moveTo>
                  <a:pt x="0" y="0"/>
                </a:moveTo>
                <a:lnTo>
                  <a:pt x="10131441" y="0"/>
                </a:lnTo>
                <a:lnTo>
                  <a:pt x="10131441" y="6010208"/>
                </a:lnTo>
                <a:lnTo>
                  <a:pt x="0" y="6010208"/>
                </a:lnTo>
                <a:lnTo>
                  <a:pt x="0" y="0"/>
                </a:lnTo>
                <a:close/>
              </a:path>
            </a:pathLst>
          </a:custGeom>
          <a:blipFill>
            <a:blip r:embed="rId6"/>
            <a:stretch>
              <a:fillRect l="-4402" t="-6799" r="-19136" b="-11274"/>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15094289" y="-2449234"/>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401321" y="631873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817008" y="1027276"/>
            <a:ext cx="8561404" cy="1795780"/>
          </a:xfrm>
          <a:prstGeom prst="rect">
            <a:avLst/>
          </a:prstGeom>
        </p:spPr>
        <p:txBody>
          <a:bodyPr anchor="t" rtlCol="false" tIns="0" lIns="0" bIns="0" rIns="0">
            <a:spAutoFit/>
          </a:bodyPr>
          <a:lstStyle/>
          <a:p>
            <a:pPr>
              <a:lnSpc>
                <a:spcPts val="7039"/>
              </a:lnSpc>
            </a:pPr>
            <a:r>
              <a:rPr lang="en-US" sz="6399">
                <a:solidFill>
                  <a:srgbClr val="39DD4E"/>
                </a:solidFill>
                <a:latin typeface="Open Sans Bold"/>
              </a:rPr>
              <a:t>CLINEX DAO SMART CONTRACT)</a:t>
            </a:r>
          </a:p>
        </p:txBody>
      </p:sp>
      <p:sp>
        <p:nvSpPr>
          <p:cNvPr name="TextBox 5" id="5"/>
          <p:cNvSpPr txBox="true"/>
          <p:nvPr/>
        </p:nvSpPr>
        <p:spPr>
          <a:xfrm rot="0">
            <a:off x="9817008" y="2988582"/>
            <a:ext cx="7861298" cy="5746320"/>
          </a:xfrm>
          <a:prstGeom prst="rect">
            <a:avLst/>
          </a:prstGeom>
        </p:spPr>
        <p:txBody>
          <a:bodyPr anchor="t" rtlCol="false" tIns="0" lIns="0" bIns="0" rIns="0">
            <a:spAutoFit/>
          </a:bodyPr>
          <a:lstStyle/>
          <a:p>
            <a:pPr>
              <a:lnSpc>
                <a:spcPts val="4112"/>
              </a:lnSpc>
            </a:pPr>
            <a:r>
              <a:rPr lang="en-US" sz="2937">
                <a:solidFill>
                  <a:srgbClr val="FFFFFF"/>
                </a:solidFill>
                <a:latin typeface="Arimo"/>
              </a:rPr>
              <a:t>Cl</a:t>
            </a:r>
            <a:r>
              <a:rPr lang="en-US" sz="2937">
                <a:solidFill>
                  <a:srgbClr val="FFFFFF"/>
                </a:solidFill>
                <a:latin typeface="Arimo"/>
              </a:rPr>
              <a:t>iNex Dao, a StarkNet-based DAO, combats climate change with blockchain transparency. It empowers global participants, NGOs, businesses, and agencies to contribute to sustainable practices. Token holders (minimum 1000 $CTK) engage in democratic governance, proposing and voting on solutions, influencing climate decisions, and resource allocations. To interact, use the ArgentX or Braavos Smart Wallet extension on the testnet, acquiring goerli Eth for transaction fees.</a:t>
            </a:r>
          </a:p>
        </p:txBody>
      </p:sp>
      <p:sp>
        <p:nvSpPr>
          <p:cNvPr name="Freeform 6" id="6"/>
          <p:cNvSpPr/>
          <p:nvPr/>
        </p:nvSpPr>
        <p:spPr>
          <a:xfrm flipH="false" flipV="false" rot="0">
            <a:off x="254002" y="1225761"/>
            <a:ext cx="9144000" cy="5116937"/>
          </a:xfrm>
          <a:custGeom>
            <a:avLst/>
            <a:gdLst/>
            <a:ahLst/>
            <a:cxnLst/>
            <a:rect r="r" b="b" t="t" l="l"/>
            <a:pathLst>
              <a:path h="5116937" w="9144000">
                <a:moveTo>
                  <a:pt x="0" y="0"/>
                </a:moveTo>
                <a:lnTo>
                  <a:pt x="9144000" y="0"/>
                </a:lnTo>
                <a:lnTo>
                  <a:pt x="9144000" y="5116937"/>
                </a:lnTo>
                <a:lnTo>
                  <a:pt x="0" y="5116937"/>
                </a:lnTo>
                <a:lnTo>
                  <a:pt x="0" y="0"/>
                </a:lnTo>
                <a:close/>
              </a:path>
            </a:pathLst>
          </a:custGeom>
          <a:blipFill>
            <a:blip r:embed="rId6"/>
            <a:stretch>
              <a:fillRect l="-764" t="-2869" r="-764"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15094289" y="-2449234"/>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401321" y="631873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675934" y="1280747"/>
            <a:ext cx="7065113" cy="2681605"/>
          </a:xfrm>
          <a:prstGeom prst="rect">
            <a:avLst/>
          </a:prstGeom>
        </p:spPr>
        <p:txBody>
          <a:bodyPr anchor="t" rtlCol="false" tIns="0" lIns="0" bIns="0" rIns="0">
            <a:spAutoFit/>
          </a:bodyPr>
          <a:lstStyle/>
          <a:p>
            <a:pPr>
              <a:lnSpc>
                <a:spcPts val="7039"/>
              </a:lnSpc>
            </a:pPr>
            <a:r>
              <a:rPr lang="en-US" sz="6399">
                <a:solidFill>
                  <a:srgbClr val="39DD4E"/>
                </a:solidFill>
                <a:latin typeface="Open Sans Bold"/>
              </a:rPr>
              <a:t>CLINEX CLIMATE CHANGE DATA API &amp; CONTRACT</a:t>
            </a:r>
          </a:p>
        </p:txBody>
      </p:sp>
      <p:sp>
        <p:nvSpPr>
          <p:cNvPr name="TextBox 5" id="5"/>
          <p:cNvSpPr txBox="true"/>
          <p:nvPr/>
        </p:nvSpPr>
        <p:spPr>
          <a:xfrm rot="0">
            <a:off x="10675934" y="4048020"/>
            <a:ext cx="7612066" cy="5782358"/>
          </a:xfrm>
          <a:prstGeom prst="rect">
            <a:avLst/>
          </a:prstGeom>
        </p:spPr>
        <p:txBody>
          <a:bodyPr anchor="t" rtlCol="false" tIns="0" lIns="0" bIns="0" rIns="0">
            <a:spAutoFit/>
          </a:bodyPr>
          <a:lstStyle/>
          <a:p>
            <a:pPr>
              <a:lnSpc>
                <a:spcPts val="4550"/>
              </a:lnSpc>
            </a:pPr>
            <a:r>
              <a:rPr lang="en-US" sz="3250">
                <a:solidFill>
                  <a:srgbClr val="FFFFFF"/>
                </a:solidFill>
                <a:latin typeface="Arimo"/>
              </a:rPr>
              <a:t>The CliNex climate change data is gotten directly from the live OpenWeatherMap API. Due to the absence of web3 Oracles providing live climate change data, the CliNex Dao and CliNex climate contract is dependent on this OpenWeatherMap API. A Google map API has also been integrated to display the maps of geographical locations we are getting data from.</a:t>
            </a:r>
          </a:p>
        </p:txBody>
      </p:sp>
      <p:sp>
        <p:nvSpPr>
          <p:cNvPr name="Freeform 6" id="6"/>
          <p:cNvSpPr/>
          <p:nvPr/>
        </p:nvSpPr>
        <p:spPr>
          <a:xfrm flipH="false" flipV="false" rot="0">
            <a:off x="0" y="1562622"/>
            <a:ext cx="9865675" cy="5999171"/>
          </a:xfrm>
          <a:custGeom>
            <a:avLst/>
            <a:gdLst/>
            <a:ahLst/>
            <a:cxnLst/>
            <a:rect r="r" b="b" t="t" l="l"/>
            <a:pathLst>
              <a:path h="5999171" w="9865675">
                <a:moveTo>
                  <a:pt x="0" y="0"/>
                </a:moveTo>
                <a:lnTo>
                  <a:pt x="9865675" y="0"/>
                </a:lnTo>
                <a:lnTo>
                  <a:pt x="9865675" y="5999171"/>
                </a:lnTo>
                <a:lnTo>
                  <a:pt x="0" y="5999171"/>
                </a:lnTo>
                <a:lnTo>
                  <a:pt x="0" y="0"/>
                </a:lnTo>
                <a:close/>
              </a:path>
            </a:pathLst>
          </a:custGeom>
          <a:blipFill>
            <a:blip r:embed="rId6"/>
            <a:stretch>
              <a:fillRect l="-3232" t="-2869" r="-7094"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DAF2ZTq8mJc</dc:identifier>
  <dcterms:modified xsi:type="dcterms:W3CDTF">2011-08-01T06:04:30Z</dcterms:modified>
  <cp:revision>1</cp:revision>
  <dc:title>Copy of CliNex presentation</dc:title>
</cp:coreProperties>
</file>